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63" r:id="rId4"/>
    <p:sldId id="258" r:id="rId5"/>
    <p:sldId id="262" r:id="rId6"/>
    <p:sldId id="261" r:id="rId7"/>
    <p:sldId id="259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95"/>
  </p:normalViewPr>
  <p:slideViewPr>
    <p:cSldViewPr snapToGrid="0" snapToObjects="1">
      <p:cViewPr varScale="1">
        <p:scale>
          <a:sx n="76" d="100"/>
          <a:sy n="76" d="100"/>
        </p:scale>
        <p:origin x="216" y="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E1F64-EA1E-4147-8311-7EFE4DE2FEEF}" type="datetimeFigureOut">
              <a:rPr lang="en-US" smtClean="0"/>
              <a:t>12/9/20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D79EE-B83C-C74A-93A3-1246861A3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1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2D79EE-B83C-C74A-93A3-1246861A33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707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0F01-50D2-8B4B-A0D8-E1880657A252}" type="datetimeFigureOut">
              <a:rPr lang="en-US" smtClean="0"/>
              <a:t>12/9/20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CB0A-3E66-394D-B6E2-DDBCD7E1F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054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0F01-50D2-8B4B-A0D8-E1880657A252}" type="datetimeFigureOut">
              <a:rPr lang="en-US" smtClean="0"/>
              <a:t>12/9/20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CB0A-3E66-394D-B6E2-DDBCD7E1F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9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0F01-50D2-8B4B-A0D8-E1880657A252}" type="datetimeFigureOut">
              <a:rPr lang="en-US" smtClean="0"/>
              <a:t>12/9/20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CB0A-3E66-394D-B6E2-DDBCD7E1F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0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0F01-50D2-8B4B-A0D8-E1880657A252}" type="datetimeFigureOut">
              <a:rPr lang="en-US" smtClean="0"/>
              <a:t>12/9/20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CB0A-3E66-394D-B6E2-DDBCD7E1F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85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0F01-50D2-8B4B-A0D8-E1880657A252}" type="datetimeFigureOut">
              <a:rPr lang="en-US" smtClean="0"/>
              <a:t>12/9/20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CB0A-3E66-394D-B6E2-DDBCD7E1F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661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0F01-50D2-8B4B-A0D8-E1880657A252}" type="datetimeFigureOut">
              <a:rPr lang="en-US" smtClean="0"/>
              <a:t>12/9/20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CB0A-3E66-394D-B6E2-DDBCD7E1F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996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0F01-50D2-8B4B-A0D8-E1880657A252}" type="datetimeFigureOut">
              <a:rPr lang="en-US" smtClean="0"/>
              <a:t>12/9/20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CB0A-3E66-394D-B6E2-DDBCD7E1F30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36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0F01-50D2-8B4B-A0D8-E1880657A252}" type="datetimeFigureOut">
              <a:rPr lang="en-US" smtClean="0"/>
              <a:t>12/9/20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CB0A-3E66-394D-B6E2-DDBCD7E1F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834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0F01-50D2-8B4B-A0D8-E1880657A252}" type="datetimeFigureOut">
              <a:rPr lang="en-US" smtClean="0"/>
              <a:t>12/9/20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CB0A-3E66-394D-B6E2-DDBCD7E1F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41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0F01-50D2-8B4B-A0D8-E1880657A252}" type="datetimeFigureOut">
              <a:rPr lang="en-US" smtClean="0"/>
              <a:t>12/9/20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CB0A-3E66-394D-B6E2-DDBCD7E1F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622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EFD0F01-50D2-8B4B-A0D8-E1880657A252}" type="datetimeFigureOut">
              <a:rPr lang="en-US" smtClean="0"/>
              <a:t>12/9/20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CB0A-3E66-394D-B6E2-DDBCD7E1F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60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EFD0F01-50D2-8B4B-A0D8-E1880657A252}" type="datetimeFigureOut">
              <a:rPr lang="en-US" smtClean="0"/>
              <a:t>12/9/20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8D8CB0A-3E66-394D-B6E2-DDBCD7E1F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46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hifld-geoplatform.opendata.arcgis.com/" TargetMode="External"/><Relationship Id="rId2" Type="http://schemas.openxmlformats.org/officeDocument/2006/relationships/hyperlink" Target="https://www.ferc.gov/sites/default/files/2020-07/Arizona-SouthernCaliforniaOutagesonSeptember8-2011.pdf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pnas.org/content/108/10/3838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6735030-AEE0-6541-8A10-B2B3DF441396}"/>
              </a:ext>
            </a:extLst>
          </p:cNvPr>
          <p:cNvSpPr txBox="1"/>
          <p:nvPr/>
        </p:nvSpPr>
        <p:spPr>
          <a:xfrm>
            <a:off x="6869988" y="1540701"/>
            <a:ext cx="4630917" cy="4516448"/>
          </a:xfrm>
          <a:prstGeom prst="rect">
            <a:avLst/>
          </a:prstGeom>
          <a:noFill/>
          <a:ln>
            <a:noFill/>
          </a:ln>
        </p:spPr>
        <p:txBody>
          <a:bodyPr vert="horz" wrap="square" lIns="274320" tIns="182880" rIns="274320" bIns="182880" rtlCol="0" anchor="ctr" anchorCtr="1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kern="1200" cap="all" spc="200" baseline="0" dirty="0">
                <a:latin typeface="+mj-lt"/>
                <a:ea typeface="+mj-ea"/>
                <a:cs typeface="+mj-cs"/>
              </a:rPr>
              <a:t>Mitigation of malicious attacks on Californian power transmission network</a:t>
            </a:r>
            <a:endParaRPr lang="en-US" sz="3200" kern="1200" cap="all" spc="200" baseline="0" dirty="0"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5BD17F-C95C-40ED-8D04-03295D46FD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03DEB5-0B19-4F8E-84E2-00F5861C96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3215640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F90863-E5F0-6F45-893A-B64BE650B296}"/>
              </a:ext>
            </a:extLst>
          </p:cNvPr>
          <p:cNvSpPr txBox="1"/>
          <p:nvPr/>
        </p:nvSpPr>
        <p:spPr>
          <a:xfrm>
            <a:off x="7305664" y="976215"/>
            <a:ext cx="2715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Patrick Soltis</a:t>
            </a:r>
          </a:p>
        </p:txBody>
      </p:sp>
      <p:pic>
        <p:nvPicPr>
          <p:cNvPr id="8" name="Picture 7" descr="Map&#10;&#10;Description automatically generated">
            <a:extLst>
              <a:ext uri="{FF2B5EF4-FFF2-40B4-BE49-F238E27FC236}">
                <a16:creationId xmlns:a16="http://schemas.microsoft.com/office/drawing/2014/main" id="{58CBAE25-1748-314A-9FF6-A8434CC02F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7406" y="3000705"/>
            <a:ext cx="4353832" cy="3354186"/>
          </a:xfrm>
          <a:prstGeom prst="rect">
            <a:avLst/>
          </a:prstGeom>
        </p:spPr>
      </p:pic>
      <p:pic>
        <p:nvPicPr>
          <p:cNvPr id="10" name="Picture 9" descr="Map&#10;&#10;Description automatically generated">
            <a:extLst>
              <a:ext uri="{FF2B5EF4-FFF2-40B4-BE49-F238E27FC236}">
                <a16:creationId xmlns:a16="http://schemas.microsoft.com/office/drawing/2014/main" id="{7DA7B6BD-DCFD-9144-8DC8-F173236726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143" y="295136"/>
            <a:ext cx="3471687" cy="2705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605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599FD-0513-EA47-BC08-E96E893FD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69" y="524078"/>
            <a:ext cx="5928358" cy="1645920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800" dirty="0"/>
              <a:t>The data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FC8824C-1D0F-DA48-9BC9-5D921DE985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7" r="21641" b="1"/>
          <a:stretch/>
        </p:blipFill>
        <p:spPr bwMode="auto">
          <a:xfrm>
            <a:off x="20" y="10"/>
            <a:ext cx="465427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715222F-CCA8-4D4C-8881-5C12BD903260}"/>
              </a:ext>
            </a:extLst>
          </p:cNvPr>
          <p:cNvSpPr txBox="1"/>
          <p:nvPr/>
        </p:nvSpPr>
        <p:spPr>
          <a:xfrm>
            <a:off x="5560568" y="2502063"/>
            <a:ext cx="52994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High-quality shapefiles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Detailed characteristics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Spent 3/5 of time adapting and filtering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https://</a:t>
            </a:r>
            <a:r>
              <a:rPr lang="en-US" dirty="0" err="1">
                <a:solidFill>
                  <a:schemeClr val="bg1"/>
                </a:solidFill>
              </a:rPr>
              <a:t>hifld-geoplatform.opendata.arcgis.com</a:t>
            </a:r>
            <a:r>
              <a:rPr lang="en-US" dirty="0">
                <a:solidFill>
                  <a:schemeClr val="bg1"/>
                </a:solidFill>
              </a:rPr>
              <a:t>/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4C8FFE-A622-1549-972B-BBA095C824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373448"/>
            <a:ext cx="12191980" cy="1475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629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19074-FB30-8644-9967-E9467C151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Malicious Attacks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0B9F35B-6142-C747-9906-FFDE3B697FA7}"/>
              </a:ext>
            </a:extLst>
          </p:cNvPr>
          <p:cNvSpPr txBox="1"/>
          <p:nvPr/>
        </p:nvSpPr>
        <p:spPr>
          <a:xfrm>
            <a:off x="5839218" y="2588656"/>
            <a:ext cx="56300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Until s(q) &lt; 0.1:</a:t>
            </a:r>
          </a:p>
          <a:p>
            <a:pPr marL="342900" indent="-342900">
              <a:buAutoNum type="arabicPeriod"/>
            </a:pPr>
            <a:r>
              <a:rPr lang="en-US" dirty="0"/>
              <a:t>Calculate highest degree</a:t>
            </a:r>
          </a:p>
          <a:p>
            <a:pPr marL="342900" indent="-342900">
              <a:buAutoNum type="arabicPeriod"/>
            </a:pPr>
            <a:r>
              <a:rPr lang="en-US" dirty="0"/>
              <a:t>Remove node with highest degree</a:t>
            </a:r>
          </a:p>
          <a:p>
            <a:pPr marL="342900" indent="-342900">
              <a:buAutoNum type="arabicPeriod"/>
            </a:pPr>
            <a:endParaRPr lang="en-US" dirty="0"/>
          </a:p>
          <a:p>
            <a:r>
              <a:rPr lang="en-US" dirty="0"/>
              <a:t>Reasoning:  Targeted attacks go for known vulnerabilities</a:t>
            </a:r>
          </a:p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06AB06C-6D27-344D-95A2-B7CE10792EE2}"/>
                  </a:ext>
                </a:extLst>
              </p:cNvPr>
              <p:cNvSpPr txBox="1"/>
              <p:nvPr/>
            </p:nvSpPr>
            <p:spPr>
              <a:xfrm>
                <a:off x="722700" y="2782343"/>
                <a:ext cx="4421788" cy="5745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𝑙𝑎𝑟𝑔𝑒𝑠𝑡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𝑐𝑜𝑛𝑛𝑒𝑐𝑡𝑒𝑑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𝑐𝑜𝑚𝑝𝑜𝑛𝑒𝑛𝑡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𝑓𝑢𝑙𝑙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𝑛𝑒𝑡𝑤𝑜𝑟𝑘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06AB06C-6D27-344D-95A2-B7CE10792E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700" y="2782343"/>
                <a:ext cx="4421788" cy="574516"/>
              </a:xfrm>
              <a:prstGeom prst="rect">
                <a:avLst/>
              </a:prstGeom>
              <a:blipFill>
                <a:blip r:embed="rId2"/>
                <a:stretch>
                  <a:fillRect l="-287" t="-6383" r="-573" b="-191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7">
            <a:extLst>
              <a:ext uri="{FF2B5EF4-FFF2-40B4-BE49-F238E27FC236}">
                <a16:creationId xmlns:a16="http://schemas.microsoft.com/office/drawing/2014/main" id="{04209B40-C374-4646-96FE-E09645E96796}"/>
              </a:ext>
            </a:extLst>
          </p:cNvPr>
          <p:cNvSpPr/>
          <p:nvPr/>
        </p:nvSpPr>
        <p:spPr>
          <a:xfrm>
            <a:off x="6250843" y="4966380"/>
            <a:ext cx="288099" cy="2755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1492906-FDD0-5E46-BCCD-3E1C7B3B0C5A}"/>
              </a:ext>
            </a:extLst>
          </p:cNvPr>
          <p:cNvSpPr/>
          <p:nvPr/>
        </p:nvSpPr>
        <p:spPr>
          <a:xfrm>
            <a:off x="7193885" y="5104166"/>
            <a:ext cx="288099" cy="2755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7ED0D9A-306B-0C4C-835B-12D5BF3AC433}"/>
              </a:ext>
            </a:extLst>
          </p:cNvPr>
          <p:cNvSpPr/>
          <p:nvPr/>
        </p:nvSpPr>
        <p:spPr>
          <a:xfrm>
            <a:off x="7902604" y="4935062"/>
            <a:ext cx="288099" cy="2755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CB8FC42-67EA-0E4B-A518-FE86AD7B6BF0}"/>
              </a:ext>
            </a:extLst>
          </p:cNvPr>
          <p:cNvSpPr/>
          <p:nvPr/>
        </p:nvSpPr>
        <p:spPr>
          <a:xfrm>
            <a:off x="7758555" y="5617735"/>
            <a:ext cx="288099" cy="2755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952F226-DDE5-844B-B5D0-8C754BF0AF0A}"/>
              </a:ext>
            </a:extLst>
          </p:cNvPr>
          <p:cNvSpPr/>
          <p:nvPr/>
        </p:nvSpPr>
        <p:spPr>
          <a:xfrm>
            <a:off x="8847733" y="5204370"/>
            <a:ext cx="288099" cy="2755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7BCC9D-D95C-CC4B-B8F5-D77BF5469286}"/>
              </a:ext>
            </a:extLst>
          </p:cNvPr>
          <p:cNvSpPr/>
          <p:nvPr/>
        </p:nvSpPr>
        <p:spPr>
          <a:xfrm>
            <a:off x="626900" y="3413344"/>
            <a:ext cx="46133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endParaRPr lang="en-US" dirty="0"/>
          </a:p>
          <a:p>
            <a:r>
              <a:rPr lang="en-US" dirty="0"/>
              <a:t>Reasoning: Operators stabilize connected areas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64EA008-7143-484C-9302-3C8E1F5EA6D3}"/>
              </a:ext>
            </a:extLst>
          </p:cNvPr>
          <p:cNvCxnSpPr>
            <a:cxnSpLocks/>
            <a:endCxn id="6" idx="2"/>
          </p:cNvCxnSpPr>
          <p:nvPr/>
        </p:nvCxnSpPr>
        <p:spPr>
          <a:xfrm>
            <a:off x="6390130" y="5104166"/>
            <a:ext cx="803755" cy="137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6300008-96EE-CC42-ABD7-0282A6EBDA77}"/>
              </a:ext>
            </a:extLst>
          </p:cNvPr>
          <p:cNvCxnSpPr>
            <a:cxnSpLocks/>
            <a:stCxn id="6" idx="6"/>
            <a:endCxn id="7" idx="3"/>
          </p:cNvCxnSpPr>
          <p:nvPr/>
        </p:nvCxnSpPr>
        <p:spPr>
          <a:xfrm flipV="1">
            <a:off x="7481984" y="5170278"/>
            <a:ext cx="462811" cy="71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FD5DA4E-0026-4042-AB19-0E4FDCE612BA}"/>
              </a:ext>
            </a:extLst>
          </p:cNvPr>
          <p:cNvCxnSpPr>
            <a:cxnSpLocks/>
            <a:stCxn id="6" idx="4"/>
            <a:endCxn id="9" idx="1"/>
          </p:cNvCxnSpPr>
          <p:nvPr/>
        </p:nvCxnSpPr>
        <p:spPr>
          <a:xfrm>
            <a:off x="7337935" y="5379739"/>
            <a:ext cx="462811" cy="2783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0D686C4-637C-0149-9309-2CBEA28B528D}"/>
              </a:ext>
            </a:extLst>
          </p:cNvPr>
          <p:cNvCxnSpPr>
            <a:cxnSpLocks/>
            <a:stCxn id="9" idx="0"/>
            <a:endCxn id="7" idx="4"/>
          </p:cNvCxnSpPr>
          <p:nvPr/>
        </p:nvCxnSpPr>
        <p:spPr>
          <a:xfrm flipV="1">
            <a:off x="7902605" y="5210635"/>
            <a:ext cx="144049" cy="407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A6EA769-607D-2842-A0BA-BED2D3086AB0}"/>
              </a:ext>
            </a:extLst>
          </p:cNvPr>
          <p:cNvCxnSpPr>
            <a:cxnSpLocks/>
            <a:stCxn id="7" idx="6"/>
            <a:endCxn id="10" idx="2"/>
          </p:cNvCxnSpPr>
          <p:nvPr/>
        </p:nvCxnSpPr>
        <p:spPr>
          <a:xfrm>
            <a:off x="8190703" y="5072849"/>
            <a:ext cx="657030" cy="2693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Table 30">
            <a:extLst>
              <a:ext uri="{FF2B5EF4-FFF2-40B4-BE49-F238E27FC236}">
                <a16:creationId xmlns:a16="http://schemas.microsoft.com/office/drawing/2014/main" id="{49742D62-9FEB-AC4D-82D0-B123BD5811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017774"/>
              </p:ext>
            </p:extLst>
          </p:nvPr>
        </p:nvGraphicFramePr>
        <p:xfrm>
          <a:off x="941790" y="4689911"/>
          <a:ext cx="316891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919">
                  <a:extLst>
                    <a:ext uri="{9D8B030D-6E8A-4147-A177-3AD203B41FA5}">
                      <a16:colId xmlns:a16="http://schemas.microsoft.com/office/drawing/2014/main" val="18977939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s(q)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511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907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873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140036"/>
                  </a:ext>
                </a:extLst>
              </a:tr>
            </a:tbl>
          </a:graphicData>
        </a:graphic>
      </p:graphicFrame>
      <p:sp>
        <p:nvSpPr>
          <p:cNvPr id="31" name="Rectangle 30">
            <a:extLst>
              <a:ext uri="{FF2B5EF4-FFF2-40B4-BE49-F238E27FC236}">
                <a16:creationId xmlns:a16="http://schemas.microsoft.com/office/drawing/2014/main" id="{B3D3DB55-7026-824E-86F4-F1773D2AEEE4}"/>
              </a:ext>
            </a:extLst>
          </p:cNvPr>
          <p:cNvSpPr/>
          <p:nvPr/>
        </p:nvSpPr>
        <p:spPr>
          <a:xfrm>
            <a:off x="2263921" y="5398395"/>
            <a:ext cx="524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3/5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4FF659E-37AC-7146-A706-38039D046F6E}"/>
              </a:ext>
            </a:extLst>
          </p:cNvPr>
          <p:cNvSpPr/>
          <p:nvPr/>
        </p:nvSpPr>
        <p:spPr>
          <a:xfrm>
            <a:off x="2256188" y="5798878"/>
            <a:ext cx="4796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1/5</a:t>
            </a:r>
          </a:p>
        </p:txBody>
      </p:sp>
    </p:spTree>
    <p:extLst>
      <p:ext uri="{BB962C8B-B14F-4D97-AF65-F5344CB8AC3E}">
        <p14:creationId xmlns:p14="http://schemas.microsoft.com/office/powerpoint/2010/main" val="21121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19074-FB30-8644-9967-E9467C151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Robustness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C75E766-B05A-AD4A-BDAE-36A47835998A}"/>
                  </a:ext>
                </a:extLst>
              </p:cNvPr>
              <p:cNvSpPr txBox="1"/>
              <p:nvPr/>
            </p:nvSpPr>
            <p:spPr>
              <a:xfrm>
                <a:off x="4398602" y="2907383"/>
                <a:ext cx="2427781" cy="1043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C75E766-B05A-AD4A-BDAE-36A4783599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8602" y="2907383"/>
                <a:ext cx="2427781" cy="1043234"/>
              </a:xfrm>
              <a:prstGeom prst="rect">
                <a:avLst/>
              </a:prstGeom>
              <a:blipFill>
                <a:blip r:embed="rId2"/>
                <a:stretch>
                  <a:fillRect l="-7292" t="-144048" r="-4167" b="-20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20AFF932-C3C9-F948-B4D4-885DAC3C3105}"/>
              </a:ext>
            </a:extLst>
          </p:cNvPr>
          <p:cNvSpPr txBox="1"/>
          <p:nvPr/>
        </p:nvSpPr>
        <p:spPr>
          <a:xfrm>
            <a:off x="3060869" y="4547724"/>
            <a:ext cx="5625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s(q) until s(q) &lt; 0.1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Larger when largest connected component is larger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Larger when connected components last longer</a:t>
            </a:r>
          </a:p>
        </p:txBody>
      </p:sp>
    </p:spTree>
    <p:extLst>
      <p:ext uri="{BB962C8B-B14F-4D97-AF65-F5344CB8AC3E}">
        <p14:creationId xmlns:p14="http://schemas.microsoft.com/office/powerpoint/2010/main" val="2561169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19074-FB30-8644-9967-E9467C151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network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C914EC2-E469-C744-88F7-55A052528F4A}"/>
              </a:ext>
            </a:extLst>
          </p:cNvPr>
          <p:cNvSpPr/>
          <p:nvPr/>
        </p:nvSpPr>
        <p:spPr>
          <a:xfrm>
            <a:off x="1390976" y="3168990"/>
            <a:ext cx="522490" cy="52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CB15767-6413-5441-A3CB-BCC480F33334}"/>
              </a:ext>
            </a:extLst>
          </p:cNvPr>
          <p:cNvSpPr/>
          <p:nvPr/>
        </p:nvSpPr>
        <p:spPr>
          <a:xfrm>
            <a:off x="1913466" y="5280829"/>
            <a:ext cx="522490" cy="52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EFAB8C9-492D-F34D-A49C-26F8732F4344}"/>
              </a:ext>
            </a:extLst>
          </p:cNvPr>
          <p:cNvSpPr/>
          <p:nvPr/>
        </p:nvSpPr>
        <p:spPr>
          <a:xfrm>
            <a:off x="3793067" y="4704589"/>
            <a:ext cx="522490" cy="52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A05EB1D-DCAC-7045-9CC9-4BF005BF0D12}"/>
              </a:ext>
            </a:extLst>
          </p:cNvPr>
          <p:cNvSpPr/>
          <p:nvPr/>
        </p:nvSpPr>
        <p:spPr>
          <a:xfrm>
            <a:off x="3490710" y="3168990"/>
            <a:ext cx="522490" cy="52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8D3ACC3-64F6-7643-8714-4F8535FAD786}"/>
              </a:ext>
            </a:extLst>
          </p:cNvPr>
          <p:cNvGrpSpPr/>
          <p:nvPr/>
        </p:nvGrpSpPr>
        <p:grpSpPr>
          <a:xfrm>
            <a:off x="1652221" y="3319441"/>
            <a:ext cx="2360979" cy="2221398"/>
            <a:chOff x="1652221" y="3319441"/>
            <a:chExt cx="2360979" cy="2221398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B7D970B-CE63-7F4F-B3DB-D07C26B5E137}"/>
                </a:ext>
              </a:extLst>
            </p:cNvPr>
            <p:cNvCxnSpPr/>
            <p:nvPr/>
          </p:nvCxnSpPr>
          <p:spPr>
            <a:xfrm>
              <a:off x="1652221" y="3429000"/>
              <a:ext cx="522490" cy="2111839"/>
            </a:xfrm>
            <a:prstGeom prst="line">
              <a:avLst/>
            </a:prstGeom>
            <a:ln w="508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525644A-C6E8-8A47-8BA4-5ACAC05513E3}"/>
                </a:ext>
              </a:extLst>
            </p:cNvPr>
            <p:cNvCxnSpPr>
              <a:cxnSpLocks/>
            </p:cNvCxnSpPr>
            <p:nvPr/>
          </p:nvCxnSpPr>
          <p:spPr>
            <a:xfrm>
              <a:off x="3718088" y="3319441"/>
              <a:ext cx="295112" cy="1645158"/>
            </a:xfrm>
            <a:prstGeom prst="line">
              <a:avLst/>
            </a:prstGeom>
            <a:ln w="508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19A85BF0-2890-5740-92E8-6B5AECE4BFB8}"/>
              </a:ext>
            </a:extLst>
          </p:cNvPr>
          <p:cNvSpPr/>
          <p:nvPr/>
        </p:nvSpPr>
        <p:spPr>
          <a:xfrm>
            <a:off x="5933912" y="2967335"/>
            <a:ext cx="486711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Lines adjusted if: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New combined length &lt; Old combined length (cost)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Voltage rating the same (capacity)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Adjustments retained when: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 increases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Process stops when: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 does not increase after 20 attempts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CA10612-04F0-2745-882C-3FE80429C1EB}"/>
              </a:ext>
            </a:extLst>
          </p:cNvPr>
          <p:cNvGrpSpPr/>
          <p:nvPr/>
        </p:nvGrpSpPr>
        <p:grpSpPr>
          <a:xfrm>
            <a:off x="1913466" y="3429000"/>
            <a:ext cx="2099734" cy="2111839"/>
            <a:chOff x="1913466" y="3429000"/>
            <a:chExt cx="2099734" cy="2111839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B380B19-E416-9E4E-845B-19713D1C445C}"/>
                </a:ext>
              </a:extLst>
            </p:cNvPr>
            <p:cNvCxnSpPr>
              <a:cxnSpLocks/>
              <a:endCxn id="12" idx="2"/>
            </p:cNvCxnSpPr>
            <p:nvPr/>
          </p:nvCxnSpPr>
          <p:spPr>
            <a:xfrm>
              <a:off x="1913466" y="3429000"/>
              <a:ext cx="1577244" cy="0"/>
            </a:xfrm>
            <a:prstGeom prst="line">
              <a:avLst/>
            </a:prstGeom>
            <a:ln w="508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B20AF41-FA5F-8F44-8C6C-EA2ECB4D0CD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31136" y="4964599"/>
              <a:ext cx="1782064" cy="576240"/>
            </a:xfrm>
            <a:prstGeom prst="line">
              <a:avLst/>
            </a:prstGeom>
            <a:ln w="508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1962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1660E788-AFA9-4A1B-9991-6AA74632A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A401A-69DA-EC4B-AA49-4B302025A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543259"/>
            <a:ext cx="3363974" cy="822078"/>
          </a:xfrm>
          <a:noFill/>
          <a:ln>
            <a:solidFill>
              <a:schemeClr val="bg1"/>
            </a:solidFill>
          </a:ln>
        </p:spPr>
        <p:txBody>
          <a:bodyPr vert="horz" wrap="square" lIns="182880" tIns="182880" rIns="182880" bIns="182880" rtlCol="0" anchor="ctr"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Conclusions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7C7394-C4C5-F645-8B73-0699F841C54C}"/>
              </a:ext>
            </a:extLst>
          </p:cNvPr>
          <p:cNvSpPr txBox="1"/>
          <p:nvPr/>
        </p:nvSpPr>
        <p:spPr>
          <a:xfrm>
            <a:off x="643466" y="1625757"/>
            <a:ext cx="3715591" cy="15433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28575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3% adjustment (108 lines)</a:t>
            </a:r>
          </a:p>
          <a:p>
            <a:pPr marL="28575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0.3% improvement (+10 substations)</a:t>
            </a:r>
          </a:p>
          <a:p>
            <a:pPr marL="28575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Not as well as for EU, but many caveats</a:t>
            </a:r>
          </a:p>
          <a:p>
            <a:pPr marL="28575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DD724946-6A8F-F44B-A5CE-CA85B364A3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71884" y="0"/>
            <a:ext cx="5094566" cy="361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2470B1BE-C3C2-7342-BCEB-5A18284A7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167" y="3654108"/>
            <a:ext cx="4654296" cy="32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38F77873-4C87-8349-BF93-E91B25D88A91}"/>
              </a:ext>
            </a:extLst>
          </p:cNvPr>
          <p:cNvSpPr txBox="1">
            <a:spLocks/>
          </p:cNvSpPr>
          <p:nvPr/>
        </p:nvSpPr>
        <p:spPr bwMode="blackWhite">
          <a:xfrm>
            <a:off x="643467" y="3290404"/>
            <a:ext cx="3363974" cy="822078"/>
          </a:xfrm>
          <a:prstGeom prst="rect">
            <a:avLst/>
          </a:prstGeom>
          <a:noFill/>
          <a:ln w="31750" cap="sq">
            <a:solidFill>
              <a:schemeClr val="bg1"/>
            </a:solidFill>
            <a:miter lim="800000"/>
          </a:ln>
        </p:spPr>
        <p:txBody>
          <a:bodyPr vert="horz" wrap="square" lIns="182880" tIns="182880" rIns="182880" bIns="182880" rtlCol="0" anchor="ctr" anchorCtr="1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>
                <a:solidFill>
                  <a:schemeClr val="bg1"/>
                </a:solidFill>
              </a:rPr>
              <a:t>Further Study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746B032-88AE-F44B-A23A-9D48D7FC32BE}"/>
              </a:ext>
            </a:extLst>
          </p:cNvPr>
          <p:cNvSpPr txBox="1"/>
          <p:nvPr/>
        </p:nvSpPr>
        <p:spPr>
          <a:xfrm>
            <a:off x="643467" y="4418826"/>
            <a:ext cx="3552752" cy="2044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8575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Is it worth the cost?</a:t>
            </a:r>
          </a:p>
          <a:p>
            <a:pPr marL="28575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Look at adjusted lines</a:t>
            </a:r>
          </a:p>
          <a:p>
            <a:pPr marL="28575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Analysis for full US</a:t>
            </a:r>
          </a:p>
          <a:p>
            <a:pPr marL="28575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Integrate data for real-time operating state</a:t>
            </a:r>
          </a:p>
          <a:p>
            <a:pPr marL="28575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  <a:p>
            <a:pPr marL="285750" indent="-228600" defTabSz="914400"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78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70434-0E7D-0044-AAE5-0CDD5044B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B6D8BC-9E7F-144A-9C2A-4668B324B8F7}"/>
              </a:ext>
            </a:extLst>
          </p:cNvPr>
          <p:cNvSpPr txBox="1"/>
          <p:nvPr/>
        </p:nvSpPr>
        <p:spPr>
          <a:xfrm>
            <a:off x="2231136" y="2680570"/>
            <a:ext cx="7125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Motivation:  </a:t>
            </a:r>
            <a:r>
              <a:rPr lang="en-US" dirty="0">
                <a:hlinkClick r:id="rId2"/>
              </a:rPr>
              <a:t>https://www.ferc.gov/sites/default/files/2020-07/Arizona-SouthernCaliforniaOutagesonSeptember8-2011.pdf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Data: </a:t>
            </a:r>
            <a:r>
              <a:rPr lang="en-US" dirty="0">
                <a:hlinkClick r:id="rId3"/>
              </a:rPr>
              <a:t>https://hifld-geoplatform.opendata.arcgis.com/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Key paper: </a:t>
            </a:r>
            <a:r>
              <a:rPr lang="en-US" dirty="0">
                <a:hlinkClick r:id="rId4"/>
              </a:rPr>
              <a:t>https://www.pnas.org/content/108/10/3838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E41B534-F8E0-1349-A6B7-7A8CC07A034E}"/>
              </a:ext>
            </a:extLst>
          </p:cNvPr>
          <p:cNvSpPr txBox="1">
            <a:spLocks/>
          </p:cNvSpPr>
          <p:nvPr/>
        </p:nvSpPr>
        <p:spPr bwMode="black">
          <a:xfrm>
            <a:off x="2231136" y="4704588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950581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1EF33-5398-3249-8E97-D8D68B007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12421"/>
            <a:ext cx="7729728" cy="1188720"/>
          </a:xfrm>
        </p:spPr>
        <p:txBody>
          <a:bodyPr/>
          <a:lstStyle/>
          <a:p>
            <a:r>
              <a:rPr lang="en-US" dirty="0"/>
              <a:t>Appendix 1</a:t>
            </a:r>
          </a:p>
        </p:txBody>
      </p:sp>
      <p:pic>
        <p:nvPicPr>
          <p:cNvPr id="9220" name="Picture 4">
            <a:extLst>
              <a:ext uri="{FF2B5EF4-FFF2-40B4-BE49-F238E27FC236}">
                <a16:creationId xmlns:a16="http://schemas.microsoft.com/office/drawing/2014/main" id="{A816FFF7-BE16-D644-96C0-BD7B425C1E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083" y="1922103"/>
            <a:ext cx="7039991" cy="419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249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1EF33-5398-3249-8E97-D8D68B007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12421"/>
            <a:ext cx="7729728" cy="1188720"/>
          </a:xfrm>
        </p:spPr>
        <p:txBody>
          <a:bodyPr/>
          <a:lstStyle/>
          <a:p>
            <a:r>
              <a:rPr lang="en-US" dirty="0"/>
              <a:t>Appendix 2</a:t>
            </a:r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5A540645-E9A3-0640-A032-222EBF796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246" y="1618493"/>
            <a:ext cx="7924800" cy="237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28C1327B-4CC6-DA47-9DD0-DDAD69CFFD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2246" y="3993393"/>
            <a:ext cx="86995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56419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250</Words>
  <Application>Microsoft Macintosh PowerPoint</Application>
  <PresentationFormat>Widescreen</PresentationFormat>
  <Paragraphs>56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Gill Sans MT</vt:lpstr>
      <vt:lpstr>Parcel</vt:lpstr>
      <vt:lpstr>PowerPoint Presentation</vt:lpstr>
      <vt:lpstr>The data</vt:lpstr>
      <vt:lpstr>Malicious Attacks</vt:lpstr>
      <vt:lpstr>Measuring Robustness</vt:lpstr>
      <vt:lpstr>Improving network</vt:lpstr>
      <vt:lpstr>Conclusions</vt:lpstr>
      <vt:lpstr>Sources</vt:lpstr>
      <vt:lpstr>Appendix 1</vt:lpstr>
      <vt:lpstr>Appendix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Soltis</dc:creator>
  <cp:lastModifiedBy>Patrick Soltis</cp:lastModifiedBy>
  <cp:revision>10</cp:revision>
  <dcterms:created xsi:type="dcterms:W3CDTF">2020-12-09T20:04:38Z</dcterms:created>
  <dcterms:modified xsi:type="dcterms:W3CDTF">2020-12-09T20:55:56Z</dcterms:modified>
</cp:coreProperties>
</file>